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58368"/>
          </a:xfrm>
          <a:prstGeom prst="rect">
            <a:avLst/>
          </a:prstGeom>
          <a:solidFill>
            <a:srgbClr val="2563EB"/>
          </a:solidFill>
          <a:ln/>
        </p:spPr>
      </p:sp>
      <p:pic>
        <p:nvPicPr>
          <p:cNvPr id="3" name="Image 0" descr="/Users/matt/Dev/Kaizumi/public/brand/kaizumi-lockup-horizontal-em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032" y="109728"/>
            <a:ext cx="804672" cy="4389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71600" y="0"/>
            <a:ext cx="10515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FISHBONE (ISHIKAWA) DIAGRAM  —  ROOT CAUSE ANALYSIS</a:t>
            </a:r>
            <a:endParaRPr lang="en-US" sz="1800" dirty="0"/>
          </a:p>
        </p:txBody>
      </p:sp>
      <p:sp>
        <p:nvSpPr>
          <p:cNvPr id="5" name="Shape 2"/>
          <p:cNvSpPr/>
          <p:nvPr/>
        </p:nvSpPr>
        <p:spPr>
          <a:xfrm>
            <a:off x="1188720" y="3703320"/>
            <a:ext cx="8549640" cy="0"/>
          </a:xfrm>
          <a:prstGeom prst="line">
            <a:avLst/>
          </a:prstGeom>
          <a:noFill/>
          <a:ln w="38100">
            <a:solidFill>
              <a:srgbClr val="1E3A5F"/>
            </a:solidFill>
            <a:prstDash val="solid"/>
            <a:tailEnd type="triangle"/>
          </a:ln>
        </p:spPr>
      </p:sp>
      <p:sp>
        <p:nvSpPr>
          <p:cNvPr id="6" name="Shape 3"/>
          <p:cNvSpPr/>
          <p:nvPr/>
        </p:nvSpPr>
        <p:spPr>
          <a:xfrm>
            <a:off x="9829800" y="3017520"/>
            <a:ext cx="2148840" cy="1371600"/>
          </a:xfrm>
          <a:prstGeom prst="roundRect">
            <a:avLst>
              <a:gd name="adj" fmla="val 5333"/>
            </a:avLst>
          </a:prstGeom>
          <a:solidFill>
            <a:srgbClr val="2563EB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875520" y="3063240"/>
            <a:ext cx="2057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 / EFFECT
</a:t>
            </a:r>
            <a:pPr algn="ctr" indent="0" marL="0">
              <a:buNone/>
            </a:pPr>
            <a:r>
              <a:rPr lang="en-US" sz="900" i="1" dirty="0">
                <a:solidFill>
                  <a:srgbClr val="DBE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click to type the effect</a:t>
            </a:r>
            <a:endParaRPr lang="en-US" sz="1200" dirty="0"/>
          </a:p>
          <a:p>
            <a:pPr algn="ctr" indent="0" marL="0">
              <a:buNone/>
            </a:pPr>
            <a:r>
              <a:rPr lang="en-US" sz="900" i="1" dirty="0">
                <a:solidFill>
                  <a:srgbClr val="DBE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(a measurable gap)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1920240" y="1554480"/>
            <a:ext cx="1097280" cy="2148840"/>
          </a:xfrm>
          <a:prstGeom prst="line">
            <a:avLst/>
          </a:prstGeom>
          <a:noFill/>
          <a:ln w="25400">
            <a:solidFill>
              <a:srgbClr val="1E3A5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97280" y="1115568"/>
            <a:ext cx="1600200" cy="365760"/>
          </a:xfrm>
          <a:prstGeom prst="roundRect">
            <a:avLst>
              <a:gd name="adj" fmla="val 12500"/>
            </a:avLst>
          </a:prstGeom>
          <a:solidFill>
            <a:srgbClr val="DBEAFE"/>
          </a:solidFill>
          <a:ln w="12700">
            <a:solidFill>
              <a:srgbClr val="2563EB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MAN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2066544" y="2414016"/>
            <a:ext cx="292608" cy="0"/>
          </a:xfrm>
          <a:prstGeom prst="line">
            <a:avLst/>
          </a:prstGeom>
          <a:noFill/>
          <a:ln w="12700">
            <a:solidFill>
              <a:srgbClr val="1E3A5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96112" y="2276856"/>
            <a:ext cx="1170432" cy="27432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</a:ln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cause…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2373782" y="3015691"/>
            <a:ext cx="292608" cy="0"/>
          </a:xfrm>
          <a:prstGeom prst="line">
            <a:avLst/>
          </a:prstGeom>
          <a:noFill/>
          <a:ln w="12700">
            <a:solidFill>
              <a:srgbClr val="1E3A5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203350" y="2878531"/>
            <a:ext cx="1170432" cy="27432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</a:ln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cause…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 flipV="1">
            <a:off x="1920240" y="3703320"/>
            <a:ext cx="1097280" cy="2148840"/>
          </a:xfrm>
          <a:prstGeom prst="line">
            <a:avLst/>
          </a:prstGeom>
          <a:noFill/>
          <a:ln w="25400">
            <a:solidFill>
              <a:srgbClr val="1E3A5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97280" y="5943600"/>
            <a:ext cx="1600200" cy="365760"/>
          </a:xfrm>
          <a:prstGeom prst="roundRect">
            <a:avLst>
              <a:gd name="adj" fmla="val 12500"/>
            </a:avLst>
          </a:prstGeom>
          <a:solidFill>
            <a:srgbClr val="DBEAFE"/>
          </a:solidFill>
          <a:ln w="12700">
            <a:solidFill>
              <a:srgbClr val="2563EB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METHOD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2066544" y="4992624"/>
            <a:ext cx="292608" cy="0"/>
          </a:xfrm>
          <a:prstGeom prst="line">
            <a:avLst/>
          </a:prstGeom>
          <a:noFill/>
          <a:ln w="12700">
            <a:solidFill>
              <a:srgbClr val="1E3A5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96112" y="4855464"/>
            <a:ext cx="1170432" cy="27432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</a:ln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cause…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2373782" y="4390949"/>
            <a:ext cx="292608" cy="0"/>
          </a:xfrm>
          <a:prstGeom prst="line">
            <a:avLst/>
          </a:prstGeom>
          <a:noFill/>
          <a:ln w="12700">
            <a:solidFill>
              <a:srgbClr val="1E3A5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203350" y="4253789"/>
            <a:ext cx="1170432" cy="27432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</a:ln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cause…</a:t>
            </a:r>
            <a:endParaRPr lang="en-US" sz="900" dirty="0"/>
          </a:p>
        </p:txBody>
      </p:sp>
      <p:sp>
        <p:nvSpPr>
          <p:cNvPr id="20" name="Shape 17"/>
          <p:cNvSpPr/>
          <p:nvPr/>
        </p:nvSpPr>
        <p:spPr>
          <a:xfrm>
            <a:off x="4206240" y="1554480"/>
            <a:ext cx="1097280" cy="2148840"/>
          </a:xfrm>
          <a:prstGeom prst="line">
            <a:avLst/>
          </a:prstGeom>
          <a:noFill/>
          <a:ln w="25400">
            <a:solidFill>
              <a:srgbClr val="1E3A5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3383280" y="1115568"/>
            <a:ext cx="1600200" cy="365760"/>
          </a:xfrm>
          <a:prstGeom prst="roundRect">
            <a:avLst>
              <a:gd name="adj" fmla="val 12500"/>
            </a:avLst>
          </a:prstGeom>
          <a:solidFill>
            <a:srgbClr val="DBEAFE"/>
          </a:solidFill>
          <a:ln w="12700">
            <a:solidFill>
              <a:srgbClr val="2563EB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MACHINE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4352544" y="2414016"/>
            <a:ext cx="292608" cy="0"/>
          </a:xfrm>
          <a:prstGeom prst="line">
            <a:avLst/>
          </a:prstGeom>
          <a:noFill/>
          <a:ln w="12700">
            <a:solidFill>
              <a:srgbClr val="1E3A5F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3182112" y="2276856"/>
            <a:ext cx="1170432" cy="27432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</a:ln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cause…</a:t>
            </a:r>
            <a:endParaRPr lang="en-US" sz="900" dirty="0"/>
          </a:p>
        </p:txBody>
      </p:sp>
      <p:sp>
        <p:nvSpPr>
          <p:cNvPr id="24" name="Shape 21"/>
          <p:cNvSpPr/>
          <p:nvPr/>
        </p:nvSpPr>
        <p:spPr>
          <a:xfrm>
            <a:off x="4659782" y="3015691"/>
            <a:ext cx="292608" cy="0"/>
          </a:xfrm>
          <a:prstGeom prst="line">
            <a:avLst/>
          </a:prstGeom>
          <a:noFill/>
          <a:ln w="12700">
            <a:solidFill>
              <a:srgbClr val="1E3A5F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3489350" y="2878531"/>
            <a:ext cx="1170432" cy="27432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</a:ln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cause…</a:t>
            </a:r>
            <a:endParaRPr lang="en-US" sz="900" dirty="0"/>
          </a:p>
        </p:txBody>
      </p:sp>
      <p:sp>
        <p:nvSpPr>
          <p:cNvPr id="26" name="Shape 23"/>
          <p:cNvSpPr/>
          <p:nvPr/>
        </p:nvSpPr>
        <p:spPr>
          <a:xfrm flipV="1">
            <a:off x="4206240" y="3703320"/>
            <a:ext cx="1097280" cy="2148840"/>
          </a:xfrm>
          <a:prstGeom prst="line">
            <a:avLst/>
          </a:prstGeom>
          <a:noFill/>
          <a:ln w="25400">
            <a:solidFill>
              <a:srgbClr val="1E3A5F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3383280" y="5943600"/>
            <a:ext cx="1600200" cy="365760"/>
          </a:xfrm>
          <a:prstGeom prst="roundRect">
            <a:avLst>
              <a:gd name="adj" fmla="val 12500"/>
            </a:avLst>
          </a:prstGeom>
          <a:solidFill>
            <a:srgbClr val="DBEAFE"/>
          </a:solidFill>
          <a:ln w="12700">
            <a:solidFill>
              <a:srgbClr val="2563EB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MEASUREMENT</a:t>
            </a:r>
            <a:endParaRPr lang="en-US" sz="1100" dirty="0"/>
          </a:p>
        </p:txBody>
      </p:sp>
      <p:sp>
        <p:nvSpPr>
          <p:cNvPr id="28" name="Shape 25"/>
          <p:cNvSpPr/>
          <p:nvPr/>
        </p:nvSpPr>
        <p:spPr>
          <a:xfrm>
            <a:off x="4352544" y="4992624"/>
            <a:ext cx="292608" cy="0"/>
          </a:xfrm>
          <a:prstGeom prst="line">
            <a:avLst/>
          </a:prstGeom>
          <a:noFill/>
          <a:ln w="12700">
            <a:solidFill>
              <a:srgbClr val="1E3A5F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3182112" y="4855464"/>
            <a:ext cx="1170432" cy="27432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</a:ln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cause…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4659782" y="4390949"/>
            <a:ext cx="292608" cy="0"/>
          </a:xfrm>
          <a:prstGeom prst="line">
            <a:avLst/>
          </a:prstGeom>
          <a:noFill/>
          <a:ln w="12700">
            <a:solidFill>
              <a:srgbClr val="1E3A5F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3489350" y="4253789"/>
            <a:ext cx="1170432" cy="27432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</a:ln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cause…</a:t>
            </a:r>
            <a:endParaRPr lang="en-US" sz="900" dirty="0"/>
          </a:p>
        </p:txBody>
      </p:sp>
      <p:sp>
        <p:nvSpPr>
          <p:cNvPr id="32" name="Shape 29"/>
          <p:cNvSpPr/>
          <p:nvPr/>
        </p:nvSpPr>
        <p:spPr>
          <a:xfrm>
            <a:off x="6492240" y="1554480"/>
            <a:ext cx="1097280" cy="2148840"/>
          </a:xfrm>
          <a:prstGeom prst="line">
            <a:avLst/>
          </a:prstGeom>
          <a:noFill/>
          <a:ln w="25400">
            <a:solidFill>
              <a:srgbClr val="1E3A5F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5669280" y="1115568"/>
            <a:ext cx="1600200" cy="365760"/>
          </a:xfrm>
          <a:prstGeom prst="roundRect">
            <a:avLst>
              <a:gd name="adj" fmla="val 12500"/>
            </a:avLst>
          </a:prstGeom>
          <a:solidFill>
            <a:srgbClr val="DBEAFE"/>
          </a:solidFill>
          <a:ln w="12700">
            <a:solidFill>
              <a:srgbClr val="2563EB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MATERIAL</a:t>
            </a:r>
            <a:endParaRPr lang="en-US" sz="1100" dirty="0"/>
          </a:p>
        </p:txBody>
      </p:sp>
      <p:sp>
        <p:nvSpPr>
          <p:cNvPr id="34" name="Shape 31"/>
          <p:cNvSpPr/>
          <p:nvPr/>
        </p:nvSpPr>
        <p:spPr>
          <a:xfrm>
            <a:off x="6638544" y="2414016"/>
            <a:ext cx="292608" cy="0"/>
          </a:xfrm>
          <a:prstGeom prst="line">
            <a:avLst/>
          </a:prstGeom>
          <a:noFill/>
          <a:ln w="12700">
            <a:solidFill>
              <a:srgbClr val="1E3A5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5468112" y="2276856"/>
            <a:ext cx="1170432" cy="27432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</a:ln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cause…</a:t>
            </a:r>
            <a:endParaRPr lang="en-US" sz="900" dirty="0"/>
          </a:p>
        </p:txBody>
      </p:sp>
      <p:sp>
        <p:nvSpPr>
          <p:cNvPr id="36" name="Shape 33"/>
          <p:cNvSpPr/>
          <p:nvPr/>
        </p:nvSpPr>
        <p:spPr>
          <a:xfrm>
            <a:off x="6945782" y="3015691"/>
            <a:ext cx="292608" cy="0"/>
          </a:xfrm>
          <a:prstGeom prst="line">
            <a:avLst/>
          </a:prstGeom>
          <a:noFill/>
          <a:ln w="12700">
            <a:solidFill>
              <a:srgbClr val="1E3A5F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5775350" y="2878531"/>
            <a:ext cx="1170432" cy="27432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</a:ln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cause…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 flipV="1">
            <a:off x="6492240" y="3703320"/>
            <a:ext cx="1097280" cy="2148840"/>
          </a:xfrm>
          <a:prstGeom prst="line">
            <a:avLst/>
          </a:prstGeom>
          <a:noFill/>
          <a:ln w="25400">
            <a:solidFill>
              <a:srgbClr val="1E3A5F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5669280" y="5943600"/>
            <a:ext cx="1600200" cy="365760"/>
          </a:xfrm>
          <a:prstGeom prst="roundRect">
            <a:avLst>
              <a:gd name="adj" fmla="val 12500"/>
            </a:avLst>
          </a:prstGeom>
          <a:solidFill>
            <a:srgbClr val="DBEAFE"/>
          </a:solidFill>
          <a:ln w="12700">
            <a:solidFill>
              <a:srgbClr val="2563EB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ENVIRONMENT</a:t>
            </a:r>
            <a:endParaRPr lang="en-US" sz="1100" dirty="0"/>
          </a:p>
        </p:txBody>
      </p:sp>
      <p:sp>
        <p:nvSpPr>
          <p:cNvPr id="40" name="Shape 37"/>
          <p:cNvSpPr/>
          <p:nvPr/>
        </p:nvSpPr>
        <p:spPr>
          <a:xfrm>
            <a:off x="6638544" y="4992624"/>
            <a:ext cx="292608" cy="0"/>
          </a:xfrm>
          <a:prstGeom prst="line">
            <a:avLst/>
          </a:prstGeom>
          <a:noFill/>
          <a:ln w="12700">
            <a:solidFill>
              <a:srgbClr val="1E3A5F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5468112" y="4855464"/>
            <a:ext cx="1170432" cy="27432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</a:ln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cause…</a:t>
            </a:r>
            <a:endParaRPr lang="en-US" sz="900" dirty="0"/>
          </a:p>
        </p:txBody>
      </p:sp>
      <p:sp>
        <p:nvSpPr>
          <p:cNvPr id="42" name="Shape 39"/>
          <p:cNvSpPr/>
          <p:nvPr/>
        </p:nvSpPr>
        <p:spPr>
          <a:xfrm>
            <a:off x="6945782" y="4390949"/>
            <a:ext cx="292608" cy="0"/>
          </a:xfrm>
          <a:prstGeom prst="line">
            <a:avLst/>
          </a:prstGeom>
          <a:noFill/>
          <a:ln w="12700">
            <a:solidFill>
              <a:srgbClr val="1E3A5F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5775350" y="4253789"/>
            <a:ext cx="1170432" cy="27432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</a:ln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cause…</a:t>
            </a:r>
            <a:endParaRPr lang="en-US" sz="900" dirty="0"/>
          </a:p>
        </p:txBody>
      </p:sp>
      <p:sp>
        <p:nvSpPr>
          <p:cNvPr id="44" name="Text 41"/>
          <p:cNvSpPr/>
          <p:nvPr/>
        </p:nvSpPr>
        <p:spPr>
          <a:xfrm>
            <a:off x="365760" y="6355080"/>
            <a:ext cx="11457432" cy="384048"/>
          </a:xfrm>
          <a:prstGeom prst="rect">
            <a:avLst/>
          </a:prstGeom>
          <a:solidFill>
            <a:srgbClr val="FEF9C3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92400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use:  type the effect in the head → add causes under each of the 6 M bones.  To add a branch: select a cause box AND its connector line (shift-click), press Cmd/Ctrl-D, and drag the copy onto a bone.  Drill to the root by asking “why?” up to 5 times.  Prefer clicking to build it? Do it live at kaizumi.com/tools/fishbone.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Kaizumi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Fishbone (Ishikawa) Diagram Template</dc:title>
  <dc:subject>PptxGenJS Presentation</dc:subject>
  <dc:creator>Kaizumi</dc:creator>
  <cp:lastModifiedBy>Kaizumi</cp:lastModifiedBy>
  <cp:revision>1</cp:revision>
  <dcterms:created xsi:type="dcterms:W3CDTF">2026-07-04T20:45:21Z</dcterms:created>
  <dcterms:modified xsi:type="dcterms:W3CDTF">2026-07-04T20:45:21Z</dcterms:modified>
</cp:coreProperties>
</file>