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66928"/>
          </a:xfrm>
          <a:prstGeom prst="rect">
            <a:avLst/>
          </a:prstGeom>
          <a:solidFill>
            <a:srgbClr val="2563EB"/>
          </a:solidFill>
          <a:ln/>
        </p:spPr>
      </p:sp>
      <p:pic>
        <p:nvPicPr>
          <p:cNvPr id="3" name="Image 0" descr="/Users/matt/Dev/Kaizumi/public/brand/kaizumi-lockup-horizontal-em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744" y="91440"/>
            <a:ext cx="70408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0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STREAM MAP  —  CURRENT STATE  (edit every shape; duplicate with Cmd/Ctrl-D)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20040" y="621792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stream:  click to type      Date:  __ / __ / ____      Prepared by:  click to type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 flipV="1">
            <a:off x="36576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0670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 flipV="1">
            <a:off x="75438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9532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 flipV="1">
            <a:off x="114300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38394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 flipV="1">
            <a:off x="153162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77256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65760" y="1234440"/>
            <a:ext cx="1554480" cy="566928"/>
          </a:xfrm>
          <a:prstGeom prst="rect">
            <a:avLst/>
          </a:prstGeom>
          <a:solidFill>
            <a:srgbClr val="F1F5F9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65760" y="1234440"/>
            <a:ext cx="1554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</a:t>
            </a:r>
            <a:endParaRPr lang="en-US" sz="105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2× weekly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 flipV="1">
            <a:off x="5212080" y="1069848"/>
            <a:ext cx="28346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49554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 flipV="1">
            <a:off x="5669280" y="1069848"/>
            <a:ext cx="28346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595274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 flipV="1">
            <a:off x="6126480" y="1069848"/>
            <a:ext cx="28346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994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 flipV="1">
            <a:off x="6583680" y="1069848"/>
            <a:ext cx="28346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86714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5212080" y="1234440"/>
            <a:ext cx="1828800" cy="566928"/>
          </a:xfrm>
          <a:prstGeom prst="rect">
            <a:avLst/>
          </a:prstGeom>
          <a:solidFill>
            <a:srgbClr val="F1F5F9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212080" y="1234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Control</a:t>
            </a:r>
            <a:endParaRPr lang="en-US" sz="105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MRP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 flipV="1">
            <a:off x="1024128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1048222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 flipV="1">
            <a:off x="1062990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1087084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 flipV="1">
            <a:off x="1101852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1125946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 flipV="1">
            <a:off x="1140714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164808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10241280" y="1234440"/>
            <a:ext cx="1554480" cy="566928"/>
          </a:xfrm>
          <a:prstGeom prst="rect">
            <a:avLst/>
          </a:prstGeom>
          <a:solidFill>
            <a:srgbClr val="F1F5F9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10241280" y="1234440"/>
            <a:ext cx="1554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</a:t>
            </a:r>
            <a:endParaRPr lang="en-US" sz="105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18,400 pcs/mo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 flipH="1" flipV="1">
            <a:off x="8732520" y="1225296"/>
            <a:ext cx="1508760" cy="25603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 flipH="1">
            <a:off x="8604504" y="1225296"/>
            <a:ext cx="128016" cy="128016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 flipH="1">
            <a:off x="7059168" y="1353312"/>
            <a:ext cx="1545336" cy="128016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39" name="Shape 36"/>
          <p:cNvSpPr/>
          <p:nvPr/>
        </p:nvSpPr>
        <p:spPr>
          <a:xfrm flipH="1" flipV="1">
            <a:off x="3648456" y="1225296"/>
            <a:ext cx="1563624" cy="25603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 flipH="1">
            <a:off x="3520440" y="1225296"/>
            <a:ext cx="128016" cy="128016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 flipH="1">
            <a:off x="1920240" y="1353312"/>
            <a:ext cx="1600200" cy="128016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42" name="Text 39"/>
          <p:cNvSpPr/>
          <p:nvPr/>
        </p:nvSpPr>
        <p:spPr>
          <a:xfrm>
            <a:off x="9921240" y="1847088"/>
            <a:ext cx="2194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Takt = available time ÷ demand</a:t>
            </a:r>
            <a:endParaRPr lang="en-US" sz="750" dirty="0"/>
          </a:p>
        </p:txBody>
      </p:sp>
      <p:sp>
        <p:nvSpPr>
          <p:cNvPr id="43" name="Shape 40"/>
          <p:cNvSpPr/>
          <p:nvPr/>
        </p:nvSpPr>
        <p:spPr>
          <a:xfrm>
            <a:off x="1051560" y="3063240"/>
            <a:ext cx="1371600" cy="530352"/>
          </a:xfrm>
          <a:prstGeom prst="rect">
            <a:avLst/>
          </a:prstGeom>
          <a:solidFill>
            <a:srgbClr val="FFFFFF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1051560" y="3063240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Stamping
</a:t>
            </a:r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◉ 1 op</a:t>
            </a:r>
            <a:endParaRPr lang="en-US" sz="1050" dirty="0"/>
          </a:p>
        </p:txBody>
      </p:sp>
      <p:sp>
        <p:nvSpPr>
          <p:cNvPr id="45" name="Shape 42"/>
          <p:cNvSpPr/>
          <p:nvPr/>
        </p:nvSpPr>
        <p:spPr>
          <a:xfrm>
            <a:off x="1051560" y="3648456"/>
            <a:ext cx="1371600" cy="621792"/>
          </a:xfrm>
          <a:prstGeom prst="rect">
            <a:avLst/>
          </a:prstGeom>
          <a:solidFill>
            <a:srgbClr val="F8FAFC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1097280" y="368503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C/T</a:t>
            </a:r>
            <a:endParaRPr lang="en-US" sz="750" dirty="0"/>
          </a:p>
        </p:txBody>
      </p:sp>
      <p:sp>
        <p:nvSpPr>
          <p:cNvPr id="47" name="Text 44"/>
          <p:cNvSpPr/>
          <p:nvPr/>
        </p:nvSpPr>
        <p:spPr>
          <a:xfrm>
            <a:off x="1668780" y="368503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sec</a:t>
            </a:r>
            <a:endParaRPr lang="en-US" sz="750" dirty="0"/>
          </a:p>
        </p:txBody>
      </p:sp>
      <p:sp>
        <p:nvSpPr>
          <p:cNvPr id="48" name="Text 45"/>
          <p:cNvSpPr/>
          <p:nvPr/>
        </p:nvSpPr>
        <p:spPr>
          <a:xfrm>
            <a:off x="1097280" y="386791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C/O</a:t>
            </a:r>
            <a:endParaRPr lang="en-US" sz="750" dirty="0"/>
          </a:p>
        </p:txBody>
      </p:sp>
      <p:sp>
        <p:nvSpPr>
          <p:cNvPr id="49" name="Text 46"/>
          <p:cNvSpPr/>
          <p:nvPr/>
        </p:nvSpPr>
        <p:spPr>
          <a:xfrm>
            <a:off x="1668780" y="386791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hr</a:t>
            </a:r>
            <a:endParaRPr lang="en-US" sz="750" dirty="0"/>
          </a:p>
        </p:txBody>
      </p:sp>
      <p:sp>
        <p:nvSpPr>
          <p:cNvPr id="50" name="Text 47"/>
          <p:cNvSpPr/>
          <p:nvPr/>
        </p:nvSpPr>
        <p:spPr>
          <a:xfrm>
            <a:off x="1097280" y="405079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</a:t>
            </a:r>
            <a:endParaRPr lang="en-US" sz="750" dirty="0"/>
          </a:p>
        </p:txBody>
      </p:sp>
      <p:sp>
        <p:nvSpPr>
          <p:cNvPr id="51" name="Text 48"/>
          <p:cNvSpPr/>
          <p:nvPr/>
        </p:nvSpPr>
        <p:spPr>
          <a:xfrm>
            <a:off x="1668780" y="405079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85%</a:t>
            </a:r>
            <a:endParaRPr lang="en-US" sz="750" dirty="0"/>
          </a:p>
        </p:txBody>
      </p:sp>
      <p:sp>
        <p:nvSpPr>
          <p:cNvPr id="52" name="Shape 49"/>
          <p:cNvSpPr/>
          <p:nvPr/>
        </p:nvSpPr>
        <p:spPr>
          <a:xfrm>
            <a:off x="3246120" y="3063240"/>
            <a:ext cx="1371600" cy="530352"/>
          </a:xfrm>
          <a:prstGeom prst="rect">
            <a:avLst/>
          </a:prstGeom>
          <a:solidFill>
            <a:srgbClr val="FFFFFF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3246120" y="3063240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Weld
</a:t>
            </a:r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◉ 1 op</a:t>
            </a:r>
            <a:endParaRPr lang="en-US" sz="1050" dirty="0"/>
          </a:p>
        </p:txBody>
      </p:sp>
      <p:sp>
        <p:nvSpPr>
          <p:cNvPr id="54" name="Shape 51"/>
          <p:cNvSpPr/>
          <p:nvPr/>
        </p:nvSpPr>
        <p:spPr>
          <a:xfrm>
            <a:off x="3246120" y="3648456"/>
            <a:ext cx="1371600" cy="621792"/>
          </a:xfrm>
          <a:prstGeom prst="rect">
            <a:avLst/>
          </a:prstGeom>
          <a:solidFill>
            <a:srgbClr val="F8FAFC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3291840" y="368503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C/T</a:t>
            </a:r>
            <a:endParaRPr lang="en-US" sz="750" dirty="0"/>
          </a:p>
        </p:txBody>
      </p:sp>
      <p:sp>
        <p:nvSpPr>
          <p:cNvPr id="56" name="Text 53"/>
          <p:cNvSpPr/>
          <p:nvPr/>
        </p:nvSpPr>
        <p:spPr>
          <a:xfrm>
            <a:off x="3863340" y="368503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 sec</a:t>
            </a:r>
            <a:endParaRPr lang="en-US" sz="750" dirty="0"/>
          </a:p>
        </p:txBody>
      </p:sp>
      <p:sp>
        <p:nvSpPr>
          <p:cNvPr id="57" name="Text 54"/>
          <p:cNvSpPr/>
          <p:nvPr/>
        </p:nvSpPr>
        <p:spPr>
          <a:xfrm>
            <a:off x="3291840" y="386791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C/O</a:t>
            </a:r>
            <a:endParaRPr lang="en-US" sz="750" dirty="0"/>
          </a:p>
        </p:txBody>
      </p:sp>
      <p:sp>
        <p:nvSpPr>
          <p:cNvPr id="58" name="Text 55"/>
          <p:cNvSpPr/>
          <p:nvPr/>
        </p:nvSpPr>
        <p:spPr>
          <a:xfrm>
            <a:off x="3863340" y="386791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min</a:t>
            </a:r>
            <a:endParaRPr lang="en-US" sz="750" dirty="0"/>
          </a:p>
        </p:txBody>
      </p:sp>
      <p:sp>
        <p:nvSpPr>
          <p:cNvPr id="59" name="Text 56"/>
          <p:cNvSpPr/>
          <p:nvPr/>
        </p:nvSpPr>
        <p:spPr>
          <a:xfrm>
            <a:off x="3291840" y="405079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</a:t>
            </a:r>
            <a:endParaRPr lang="en-US" sz="750" dirty="0"/>
          </a:p>
        </p:txBody>
      </p:sp>
      <p:sp>
        <p:nvSpPr>
          <p:cNvPr id="60" name="Text 57"/>
          <p:cNvSpPr/>
          <p:nvPr/>
        </p:nvSpPr>
        <p:spPr>
          <a:xfrm>
            <a:off x="3863340" y="405079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750" dirty="0"/>
          </a:p>
        </p:txBody>
      </p:sp>
      <p:sp>
        <p:nvSpPr>
          <p:cNvPr id="61" name="Shape 58"/>
          <p:cNvSpPr/>
          <p:nvPr/>
        </p:nvSpPr>
        <p:spPr>
          <a:xfrm>
            <a:off x="5440680" y="3063240"/>
            <a:ext cx="1371600" cy="530352"/>
          </a:xfrm>
          <a:prstGeom prst="rect">
            <a:avLst/>
          </a:prstGeom>
          <a:solidFill>
            <a:srgbClr val="FFFFFF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62" name="Text 59"/>
          <p:cNvSpPr/>
          <p:nvPr/>
        </p:nvSpPr>
        <p:spPr>
          <a:xfrm>
            <a:off x="5440680" y="3063240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Assembly 1
</a:t>
            </a:r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◉ 1 op</a:t>
            </a:r>
            <a:endParaRPr lang="en-US" sz="1050" dirty="0"/>
          </a:p>
        </p:txBody>
      </p:sp>
      <p:sp>
        <p:nvSpPr>
          <p:cNvPr id="63" name="Shape 60"/>
          <p:cNvSpPr/>
          <p:nvPr/>
        </p:nvSpPr>
        <p:spPr>
          <a:xfrm>
            <a:off x="5440680" y="3648456"/>
            <a:ext cx="1371600" cy="621792"/>
          </a:xfrm>
          <a:prstGeom prst="rect">
            <a:avLst/>
          </a:prstGeom>
          <a:solidFill>
            <a:srgbClr val="F8FAFC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64" name="Text 61"/>
          <p:cNvSpPr/>
          <p:nvPr/>
        </p:nvSpPr>
        <p:spPr>
          <a:xfrm>
            <a:off x="5486400" y="368503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C/T</a:t>
            </a:r>
            <a:endParaRPr lang="en-US" sz="750" dirty="0"/>
          </a:p>
        </p:txBody>
      </p:sp>
      <p:sp>
        <p:nvSpPr>
          <p:cNvPr id="65" name="Text 62"/>
          <p:cNvSpPr/>
          <p:nvPr/>
        </p:nvSpPr>
        <p:spPr>
          <a:xfrm>
            <a:off x="6057900" y="368503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 sec</a:t>
            </a:r>
            <a:endParaRPr lang="en-US" sz="750" dirty="0"/>
          </a:p>
        </p:txBody>
      </p:sp>
      <p:sp>
        <p:nvSpPr>
          <p:cNvPr id="66" name="Text 63"/>
          <p:cNvSpPr/>
          <p:nvPr/>
        </p:nvSpPr>
        <p:spPr>
          <a:xfrm>
            <a:off x="5486400" y="386791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C/O</a:t>
            </a:r>
            <a:endParaRPr lang="en-US" sz="750" dirty="0"/>
          </a:p>
        </p:txBody>
      </p:sp>
      <p:sp>
        <p:nvSpPr>
          <p:cNvPr id="67" name="Text 64"/>
          <p:cNvSpPr/>
          <p:nvPr/>
        </p:nvSpPr>
        <p:spPr>
          <a:xfrm>
            <a:off x="6057900" y="386791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750" dirty="0"/>
          </a:p>
        </p:txBody>
      </p:sp>
      <p:sp>
        <p:nvSpPr>
          <p:cNvPr id="68" name="Text 65"/>
          <p:cNvSpPr/>
          <p:nvPr/>
        </p:nvSpPr>
        <p:spPr>
          <a:xfrm>
            <a:off x="5486400" y="405079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</a:t>
            </a:r>
            <a:endParaRPr lang="en-US" sz="750" dirty="0"/>
          </a:p>
        </p:txBody>
      </p:sp>
      <p:sp>
        <p:nvSpPr>
          <p:cNvPr id="69" name="Text 66"/>
          <p:cNvSpPr/>
          <p:nvPr/>
        </p:nvSpPr>
        <p:spPr>
          <a:xfrm>
            <a:off x="6057900" y="405079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750" dirty="0"/>
          </a:p>
        </p:txBody>
      </p:sp>
      <p:sp>
        <p:nvSpPr>
          <p:cNvPr id="70" name="Shape 67"/>
          <p:cNvSpPr/>
          <p:nvPr/>
        </p:nvSpPr>
        <p:spPr>
          <a:xfrm>
            <a:off x="7635240" y="3063240"/>
            <a:ext cx="1371600" cy="530352"/>
          </a:xfrm>
          <a:prstGeom prst="rect">
            <a:avLst/>
          </a:prstGeom>
          <a:solidFill>
            <a:srgbClr val="FFFFFF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71" name="Text 68"/>
          <p:cNvSpPr/>
          <p:nvPr/>
        </p:nvSpPr>
        <p:spPr>
          <a:xfrm>
            <a:off x="7635240" y="3063240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Assembly 2
</a:t>
            </a:r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◉ 1 op</a:t>
            </a:r>
            <a:endParaRPr lang="en-US" sz="1050" dirty="0"/>
          </a:p>
        </p:txBody>
      </p:sp>
      <p:sp>
        <p:nvSpPr>
          <p:cNvPr id="72" name="Shape 69"/>
          <p:cNvSpPr/>
          <p:nvPr/>
        </p:nvSpPr>
        <p:spPr>
          <a:xfrm>
            <a:off x="7635240" y="3648456"/>
            <a:ext cx="1371600" cy="621792"/>
          </a:xfrm>
          <a:prstGeom prst="rect">
            <a:avLst/>
          </a:prstGeom>
          <a:solidFill>
            <a:srgbClr val="F8FAFC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73" name="Text 70"/>
          <p:cNvSpPr/>
          <p:nvPr/>
        </p:nvSpPr>
        <p:spPr>
          <a:xfrm>
            <a:off x="7680960" y="368503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C/T</a:t>
            </a:r>
            <a:endParaRPr lang="en-US" sz="750" dirty="0"/>
          </a:p>
        </p:txBody>
      </p:sp>
      <p:sp>
        <p:nvSpPr>
          <p:cNvPr id="74" name="Text 71"/>
          <p:cNvSpPr/>
          <p:nvPr/>
        </p:nvSpPr>
        <p:spPr>
          <a:xfrm>
            <a:off x="8252460" y="368503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 sec</a:t>
            </a:r>
            <a:endParaRPr lang="en-US" sz="750" dirty="0"/>
          </a:p>
        </p:txBody>
      </p:sp>
      <p:sp>
        <p:nvSpPr>
          <p:cNvPr id="75" name="Text 72"/>
          <p:cNvSpPr/>
          <p:nvPr/>
        </p:nvSpPr>
        <p:spPr>
          <a:xfrm>
            <a:off x="7680960" y="386791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C/O</a:t>
            </a:r>
            <a:endParaRPr lang="en-US" sz="750" dirty="0"/>
          </a:p>
        </p:txBody>
      </p:sp>
      <p:sp>
        <p:nvSpPr>
          <p:cNvPr id="76" name="Text 73"/>
          <p:cNvSpPr/>
          <p:nvPr/>
        </p:nvSpPr>
        <p:spPr>
          <a:xfrm>
            <a:off x="8252460" y="386791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750" dirty="0"/>
          </a:p>
        </p:txBody>
      </p:sp>
      <p:sp>
        <p:nvSpPr>
          <p:cNvPr id="77" name="Text 74"/>
          <p:cNvSpPr/>
          <p:nvPr/>
        </p:nvSpPr>
        <p:spPr>
          <a:xfrm>
            <a:off x="7680960" y="405079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</a:t>
            </a:r>
            <a:endParaRPr lang="en-US" sz="750" dirty="0"/>
          </a:p>
        </p:txBody>
      </p:sp>
      <p:sp>
        <p:nvSpPr>
          <p:cNvPr id="78" name="Text 75"/>
          <p:cNvSpPr/>
          <p:nvPr/>
        </p:nvSpPr>
        <p:spPr>
          <a:xfrm>
            <a:off x="8252460" y="405079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750" dirty="0"/>
          </a:p>
        </p:txBody>
      </p:sp>
      <p:sp>
        <p:nvSpPr>
          <p:cNvPr id="79" name="Shape 76"/>
          <p:cNvSpPr/>
          <p:nvPr/>
        </p:nvSpPr>
        <p:spPr>
          <a:xfrm flipH="1">
            <a:off x="1737360" y="1801368"/>
            <a:ext cx="4370832" cy="1207008"/>
          </a:xfrm>
          <a:prstGeom prst="line">
            <a:avLst/>
          </a:prstGeom>
          <a:noFill/>
          <a:ln w="1270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80" name="Shape 77"/>
          <p:cNvSpPr/>
          <p:nvPr/>
        </p:nvSpPr>
        <p:spPr>
          <a:xfrm flipH="1">
            <a:off x="3931920" y="1801368"/>
            <a:ext cx="2176272" cy="1207008"/>
          </a:xfrm>
          <a:prstGeom prst="line">
            <a:avLst/>
          </a:prstGeom>
          <a:noFill/>
          <a:ln w="1270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81" name="Shape 78"/>
          <p:cNvSpPr/>
          <p:nvPr/>
        </p:nvSpPr>
        <p:spPr>
          <a:xfrm>
            <a:off x="6108192" y="1801368"/>
            <a:ext cx="18288" cy="1207008"/>
          </a:xfrm>
          <a:prstGeom prst="line">
            <a:avLst/>
          </a:prstGeom>
          <a:noFill/>
          <a:ln w="1270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82" name="Shape 79"/>
          <p:cNvSpPr/>
          <p:nvPr/>
        </p:nvSpPr>
        <p:spPr>
          <a:xfrm>
            <a:off x="6108192" y="1801368"/>
            <a:ext cx="2212848" cy="1207008"/>
          </a:xfrm>
          <a:prstGeom prst="line">
            <a:avLst/>
          </a:prstGeom>
          <a:noFill/>
          <a:ln w="1270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83" name="Shape 80"/>
          <p:cNvSpPr/>
          <p:nvPr/>
        </p:nvSpPr>
        <p:spPr>
          <a:xfrm>
            <a:off x="585216" y="3145536"/>
            <a:ext cx="384048" cy="347472"/>
          </a:xfrm>
          <a:prstGeom prst="triangle">
            <a:avLst/>
          </a:prstGeom>
          <a:solidFill>
            <a:srgbClr val="FEF3C7"/>
          </a:solidFill>
          <a:ln w="19050">
            <a:solidFill>
              <a:srgbClr val="D97706"/>
            </a:solidFill>
            <a:prstDash val="solid"/>
          </a:ln>
        </p:spPr>
      </p:sp>
      <p:sp>
        <p:nvSpPr>
          <p:cNvPr id="84" name="Text 81"/>
          <p:cNvSpPr/>
          <p:nvPr/>
        </p:nvSpPr>
        <p:spPr>
          <a:xfrm>
            <a:off x="585216" y="3246120"/>
            <a:ext cx="384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850" dirty="0"/>
          </a:p>
        </p:txBody>
      </p:sp>
      <p:sp>
        <p:nvSpPr>
          <p:cNvPr id="85" name="Text 82"/>
          <p:cNvSpPr/>
          <p:nvPr/>
        </p:nvSpPr>
        <p:spPr>
          <a:xfrm>
            <a:off x="320040" y="350215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days</a:t>
            </a:r>
            <a:endParaRPr lang="en-US" sz="750" dirty="0"/>
          </a:p>
        </p:txBody>
      </p:sp>
      <p:sp>
        <p:nvSpPr>
          <p:cNvPr id="86" name="Shape 83"/>
          <p:cNvSpPr/>
          <p:nvPr/>
        </p:nvSpPr>
        <p:spPr>
          <a:xfrm>
            <a:off x="2715768" y="3145536"/>
            <a:ext cx="384048" cy="347472"/>
          </a:xfrm>
          <a:prstGeom prst="triangle">
            <a:avLst/>
          </a:prstGeom>
          <a:solidFill>
            <a:srgbClr val="FEF3C7"/>
          </a:solidFill>
          <a:ln w="19050">
            <a:solidFill>
              <a:srgbClr val="D97706"/>
            </a:solidFill>
            <a:prstDash val="solid"/>
          </a:ln>
        </p:spPr>
      </p:sp>
      <p:sp>
        <p:nvSpPr>
          <p:cNvPr id="87" name="Text 84"/>
          <p:cNvSpPr/>
          <p:nvPr/>
        </p:nvSpPr>
        <p:spPr>
          <a:xfrm>
            <a:off x="2715768" y="3246120"/>
            <a:ext cx="384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850" dirty="0"/>
          </a:p>
        </p:txBody>
      </p:sp>
      <p:sp>
        <p:nvSpPr>
          <p:cNvPr id="88" name="Text 85"/>
          <p:cNvSpPr/>
          <p:nvPr/>
        </p:nvSpPr>
        <p:spPr>
          <a:xfrm>
            <a:off x="2450592" y="350215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7.6 days</a:t>
            </a:r>
            <a:endParaRPr lang="en-US" sz="750" dirty="0"/>
          </a:p>
        </p:txBody>
      </p:sp>
      <p:sp>
        <p:nvSpPr>
          <p:cNvPr id="89" name="Shape 86"/>
          <p:cNvSpPr/>
          <p:nvPr/>
        </p:nvSpPr>
        <p:spPr>
          <a:xfrm>
            <a:off x="4910328" y="3145536"/>
            <a:ext cx="384048" cy="347472"/>
          </a:xfrm>
          <a:prstGeom prst="triangle">
            <a:avLst/>
          </a:prstGeom>
          <a:solidFill>
            <a:srgbClr val="FEF3C7"/>
          </a:solidFill>
          <a:ln w="19050">
            <a:solidFill>
              <a:srgbClr val="D97706"/>
            </a:solidFill>
            <a:prstDash val="solid"/>
          </a:ln>
        </p:spPr>
      </p:sp>
      <p:sp>
        <p:nvSpPr>
          <p:cNvPr id="90" name="Text 87"/>
          <p:cNvSpPr/>
          <p:nvPr/>
        </p:nvSpPr>
        <p:spPr>
          <a:xfrm>
            <a:off x="4910328" y="3246120"/>
            <a:ext cx="384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850" dirty="0"/>
          </a:p>
        </p:txBody>
      </p:sp>
      <p:sp>
        <p:nvSpPr>
          <p:cNvPr id="91" name="Text 88"/>
          <p:cNvSpPr/>
          <p:nvPr/>
        </p:nvSpPr>
        <p:spPr>
          <a:xfrm>
            <a:off x="4645152" y="350215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1.8 days</a:t>
            </a:r>
            <a:endParaRPr lang="en-US" sz="750" dirty="0"/>
          </a:p>
        </p:txBody>
      </p:sp>
      <p:sp>
        <p:nvSpPr>
          <p:cNvPr id="92" name="Shape 89"/>
          <p:cNvSpPr/>
          <p:nvPr/>
        </p:nvSpPr>
        <p:spPr>
          <a:xfrm>
            <a:off x="7104888" y="3145536"/>
            <a:ext cx="384048" cy="347472"/>
          </a:xfrm>
          <a:prstGeom prst="triangle">
            <a:avLst/>
          </a:prstGeom>
          <a:solidFill>
            <a:srgbClr val="FEF3C7"/>
          </a:solidFill>
          <a:ln w="19050">
            <a:solidFill>
              <a:srgbClr val="D97706"/>
            </a:solidFill>
            <a:prstDash val="solid"/>
          </a:ln>
        </p:spPr>
      </p:sp>
      <p:sp>
        <p:nvSpPr>
          <p:cNvPr id="93" name="Text 90"/>
          <p:cNvSpPr/>
          <p:nvPr/>
        </p:nvSpPr>
        <p:spPr>
          <a:xfrm>
            <a:off x="7104888" y="3246120"/>
            <a:ext cx="384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850" dirty="0"/>
          </a:p>
        </p:txBody>
      </p:sp>
      <p:sp>
        <p:nvSpPr>
          <p:cNvPr id="94" name="Text 91"/>
          <p:cNvSpPr/>
          <p:nvPr/>
        </p:nvSpPr>
        <p:spPr>
          <a:xfrm>
            <a:off x="6839712" y="350215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2.7 days</a:t>
            </a:r>
            <a:endParaRPr lang="en-US" sz="750" dirty="0"/>
          </a:p>
        </p:txBody>
      </p:sp>
      <p:sp>
        <p:nvSpPr>
          <p:cNvPr id="95" name="Shape 92"/>
          <p:cNvSpPr/>
          <p:nvPr/>
        </p:nvSpPr>
        <p:spPr>
          <a:xfrm>
            <a:off x="9299448" y="3145536"/>
            <a:ext cx="384048" cy="347472"/>
          </a:xfrm>
          <a:prstGeom prst="triangle">
            <a:avLst/>
          </a:prstGeom>
          <a:solidFill>
            <a:srgbClr val="FEF3C7"/>
          </a:solidFill>
          <a:ln w="19050">
            <a:solidFill>
              <a:srgbClr val="D97706"/>
            </a:solidFill>
            <a:prstDash val="solid"/>
          </a:ln>
        </p:spPr>
      </p:sp>
      <p:sp>
        <p:nvSpPr>
          <p:cNvPr id="96" name="Text 93"/>
          <p:cNvSpPr/>
          <p:nvPr/>
        </p:nvSpPr>
        <p:spPr>
          <a:xfrm>
            <a:off x="9299448" y="3246120"/>
            <a:ext cx="384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850" dirty="0"/>
          </a:p>
        </p:txBody>
      </p:sp>
      <p:sp>
        <p:nvSpPr>
          <p:cNvPr id="97" name="Text 94"/>
          <p:cNvSpPr/>
          <p:nvPr/>
        </p:nvSpPr>
        <p:spPr>
          <a:xfrm>
            <a:off x="9034272" y="350215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 days</a:t>
            </a:r>
            <a:endParaRPr lang="en-US" sz="750" dirty="0"/>
          </a:p>
        </p:txBody>
      </p:sp>
      <p:sp>
        <p:nvSpPr>
          <p:cNvPr id="98" name="Shape 95"/>
          <p:cNvSpPr/>
          <p:nvPr/>
        </p:nvSpPr>
        <p:spPr>
          <a:xfrm>
            <a:off x="2450592" y="3319272"/>
            <a:ext cx="292608" cy="0"/>
          </a:xfrm>
          <a:prstGeom prst="line">
            <a:avLst/>
          </a:prstGeom>
          <a:noFill/>
          <a:ln w="44450">
            <a:solidFill>
              <a:srgbClr val="9CA3AF"/>
            </a:solidFill>
            <a:prstDash val="dash"/>
            <a:tailEnd type="triangle"/>
          </a:ln>
        </p:spPr>
      </p:sp>
      <p:sp>
        <p:nvSpPr>
          <p:cNvPr id="99" name="Shape 96"/>
          <p:cNvSpPr/>
          <p:nvPr/>
        </p:nvSpPr>
        <p:spPr>
          <a:xfrm>
            <a:off x="4645152" y="3319272"/>
            <a:ext cx="292608" cy="0"/>
          </a:xfrm>
          <a:prstGeom prst="line">
            <a:avLst/>
          </a:prstGeom>
          <a:noFill/>
          <a:ln w="44450">
            <a:solidFill>
              <a:srgbClr val="9CA3AF"/>
            </a:solidFill>
            <a:prstDash val="dash"/>
            <a:tailEnd type="triangle"/>
          </a:ln>
        </p:spPr>
      </p:sp>
      <p:sp>
        <p:nvSpPr>
          <p:cNvPr id="100" name="Shape 97"/>
          <p:cNvSpPr/>
          <p:nvPr/>
        </p:nvSpPr>
        <p:spPr>
          <a:xfrm>
            <a:off x="6839712" y="3319272"/>
            <a:ext cx="292608" cy="0"/>
          </a:xfrm>
          <a:prstGeom prst="line">
            <a:avLst/>
          </a:prstGeom>
          <a:noFill/>
          <a:ln w="44450">
            <a:solidFill>
              <a:srgbClr val="9CA3AF"/>
            </a:solidFill>
            <a:prstDash val="dash"/>
            <a:tailEnd type="triangle"/>
          </a:ln>
        </p:spPr>
      </p:sp>
      <p:sp>
        <p:nvSpPr>
          <p:cNvPr id="101" name="Shape 98"/>
          <p:cNvSpPr/>
          <p:nvPr/>
        </p:nvSpPr>
        <p:spPr>
          <a:xfrm>
            <a:off x="9034272" y="3319272"/>
            <a:ext cx="292608" cy="0"/>
          </a:xfrm>
          <a:prstGeom prst="line">
            <a:avLst/>
          </a:prstGeom>
          <a:noFill/>
          <a:ln w="44450">
            <a:solidFill>
              <a:srgbClr val="9CA3AF"/>
            </a:solidFill>
            <a:prstDash val="dash"/>
            <a:tailEnd type="triangle"/>
          </a:ln>
        </p:spPr>
      </p:sp>
      <p:sp>
        <p:nvSpPr>
          <p:cNvPr id="102" name="Shape 99"/>
          <p:cNvSpPr/>
          <p:nvPr/>
        </p:nvSpPr>
        <p:spPr>
          <a:xfrm>
            <a:off x="914400" y="1801368"/>
            <a:ext cx="320040" cy="1216152"/>
          </a:xfrm>
          <a:prstGeom prst="line">
            <a:avLst/>
          </a:prstGeom>
          <a:noFill/>
          <a:ln w="1905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103" name="Shape 100"/>
          <p:cNvSpPr/>
          <p:nvPr/>
        </p:nvSpPr>
        <p:spPr>
          <a:xfrm>
            <a:off x="502920" y="2331720"/>
            <a:ext cx="777240" cy="292608"/>
          </a:xfrm>
          <a:prstGeom prst="rect">
            <a:avLst/>
          </a:prstGeom>
          <a:solidFill>
            <a:srgbClr val="FFFFFF"/>
          </a:solidFill>
          <a:ln w="15875">
            <a:solidFill>
              <a:srgbClr val="475569"/>
            </a:solidFill>
            <a:prstDash val="solid"/>
          </a:ln>
        </p:spPr>
      </p:sp>
      <p:sp>
        <p:nvSpPr>
          <p:cNvPr id="104" name="Text 101"/>
          <p:cNvSpPr/>
          <p:nvPr/>
        </p:nvSpPr>
        <p:spPr>
          <a:xfrm>
            <a:off x="502920" y="233172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2× weekly</a:t>
            </a:r>
            <a:endParaRPr lang="en-US" sz="750" dirty="0"/>
          </a:p>
        </p:txBody>
      </p:sp>
      <p:sp>
        <p:nvSpPr>
          <p:cNvPr id="105" name="Shape 102"/>
          <p:cNvSpPr/>
          <p:nvPr/>
        </p:nvSpPr>
        <p:spPr>
          <a:xfrm flipV="1">
            <a:off x="9098280" y="1801368"/>
            <a:ext cx="1737360" cy="1216152"/>
          </a:xfrm>
          <a:prstGeom prst="line">
            <a:avLst/>
          </a:prstGeom>
          <a:noFill/>
          <a:ln w="1905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106" name="Shape 103"/>
          <p:cNvSpPr/>
          <p:nvPr/>
        </p:nvSpPr>
        <p:spPr>
          <a:xfrm>
            <a:off x="9966960" y="2331720"/>
            <a:ext cx="777240" cy="292608"/>
          </a:xfrm>
          <a:prstGeom prst="rect">
            <a:avLst/>
          </a:prstGeom>
          <a:solidFill>
            <a:srgbClr val="FFFFFF"/>
          </a:solidFill>
          <a:ln w="15875">
            <a:solidFill>
              <a:srgbClr val="475569"/>
            </a:solidFill>
            <a:prstDash val="solid"/>
          </a:ln>
        </p:spPr>
      </p:sp>
      <p:sp>
        <p:nvSpPr>
          <p:cNvPr id="107" name="Text 104"/>
          <p:cNvSpPr/>
          <p:nvPr/>
        </p:nvSpPr>
        <p:spPr>
          <a:xfrm>
            <a:off x="9966960" y="233172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1× daily</a:t>
            </a:r>
            <a:endParaRPr lang="en-US" sz="750" dirty="0"/>
          </a:p>
        </p:txBody>
      </p:sp>
      <p:sp>
        <p:nvSpPr>
          <p:cNvPr id="108" name="Shape 105"/>
          <p:cNvSpPr/>
          <p:nvPr/>
        </p:nvSpPr>
        <p:spPr>
          <a:xfrm>
            <a:off x="1719072" y="1920240"/>
            <a:ext cx="1133856" cy="822960"/>
          </a:xfrm>
          <a:prstGeom prst="star16">
            <a:avLst/>
          </a:prstGeom>
          <a:solidFill>
            <a:srgbClr val="FEE2E2"/>
          </a:solidFill>
          <a:ln w="15875">
            <a:solidFill>
              <a:srgbClr val="DC2626"/>
            </a:solidFill>
            <a:prstDash val="solid"/>
          </a:ln>
        </p:spPr>
      </p:sp>
      <p:sp>
        <p:nvSpPr>
          <p:cNvPr id="109" name="Text 106"/>
          <p:cNvSpPr/>
          <p:nvPr/>
        </p:nvSpPr>
        <p:spPr>
          <a:xfrm>
            <a:off x="1828800" y="21488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C/O reduction</a:t>
            </a:r>
            <a:endParaRPr lang="en-US" sz="750" dirty="0"/>
          </a:p>
        </p:txBody>
      </p:sp>
      <p:sp>
        <p:nvSpPr>
          <p:cNvPr id="110" name="Shape 107"/>
          <p:cNvSpPr/>
          <p:nvPr/>
        </p:nvSpPr>
        <p:spPr>
          <a:xfrm>
            <a:off x="502920" y="4892040"/>
            <a:ext cx="54864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11" name="Text 108"/>
          <p:cNvSpPr/>
          <p:nvPr/>
        </p:nvSpPr>
        <p:spPr>
          <a:xfrm>
            <a:off x="320040" y="463600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d</a:t>
            </a:r>
            <a:endParaRPr lang="en-US" sz="800" dirty="0"/>
          </a:p>
        </p:txBody>
      </p:sp>
      <p:sp>
        <p:nvSpPr>
          <p:cNvPr id="112" name="Shape 109"/>
          <p:cNvSpPr/>
          <p:nvPr/>
        </p:nvSpPr>
        <p:spPr>
          <a:xfrm>
            <a:off x="1051560" y="5257800"/>
            <a:ext cx="137160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13" name="Shape 110"/>
          <p:cNvSpPr/>
          <p:nvPr/>
        </p:nvSpPr>
        <p:spPr>
          <a:xfrm>
            <a:off x="105156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14" name="Text 111"/>
          <p:cNvSpPr/>
          <p:nvPr/>
        </p:nvSpPr>
        <p:spPr>
          <a:xfrm>
            <a:off x="1280160" y="5276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sec</a:t>
            </a:r>
            <a:endParaRPr lang="en-US" sz="800" dirty="0"/>
          </a:p>
        </p:txBody>
      </p:sp>
      <p:sp>
        <p:nvSpPr>
          <p:cNvPr id="115" name="Shape 112"/>
          <p:cNvSpPr/>
          <p:nvPr/>
        </p:nvSpPr>
        <p:spPr>
          <a:xfrm>
            <a:off x="2423160" y="4892040"/>
            <a:ext cx="82296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16" name="Shape 113"/>
          <p:cNvSpPr/>
          <p:nvPr/>
        </p:nvSpPr>
        <p:spPr>
          <a:xfrm>
            <a:off x="242316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17" name="Text 114"/>
          <p:cNvSpPr/>
          <p:nvPr/>
        </p:nvSpPr>
        <p:spPr>
          <a:xfrm>
            <a:off x="2377440" y="463600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7.6 d</a:t>
            </a:r>
            <a:endParaRPr lang="en-US" sz="800" dirty="0"/>
          </a:p>
        </p:txBody>
      </p:sp>
      <p:sp>
        <p:nvSpPr>
          <p:cNvPr id="118" name="Shape 115"/>
          <p:cNvSpPr/>
          <p:nvPr/>
        </p:nvSpPr>
        <p:spPr>
          <a:xfrm>
            <a:off x="3246120" y="5257800"/>
            <a:ext cx="137160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19" name="Shape 116"/>
          <p:cNvSpPr/>
          <p:nvPr/>
        </p:nvSpPr>
        <p:spPr>
          <a:xfrm>
            <a:off x="324612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20" name="Text 117"/>
          <p:cNvSpPr/>
          <p:nvPr/>
        </p:nvSpPr>
        <p:spPr>
          <a:xfrm>
            <a:off x="3474720" y="5276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 sec</a:t>
            </a:r>
            <a:endParaRPr lang="en-US" sz="800" dirty="0"/>
          </a:p>
        </p:txBody>
      </p:sp>
      <p:sp>
        <p:nvSpPr>
          <p:cNvPr id="121" name="Shape 118"/>
          <p:cNvSpPr/>
          <p:nvPr/>
        </p:nvSpPr>
        <p:spPr>
          <a:xfrm>
            <a:off x="4617720" y="4892040"/>
            <a:ext cx="82296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22" name="Shape 119"/>
          <p:cNvSpPr/>
          <p:nvPr/>
        </p:nvSpPr>
        <p:spPr>
          <a:xfrm>
            <a:off x="461772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23" name="Text 120"/>
          <p:cNvSpPr/>
          <p:nvPr/>
        </p:nvSpPr>
        <p:spPr>
          <a:xfrm>
            <a:off x="4572000" y="463600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1.8 d</a:t>
            </a:r>
            <a:endParaRPr lang="en-US" sz="800" dirty="0"/>
          </a:p>
        </p:txBody>
      </p:sp>
      <p:sp>
        <p:nvSpPr>
          <p:cNvPr id="124" name="Shape 121"/>
          <p:cNvSpPr/>
          <p:nvPr/>
        </p:nvSpPr>
        <p:spPr>
          <a:xfrm>
            <a:off x="5440680" y="5257800"/>
            <a:ext cx="137160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25" name="Shape 122"/>
          <p:cNvSpPr/>
          <p:nvPr/>
        </p:nvSpPr>
        <p:spPr>
          <a:xfrm>
            <a:off x="544068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26" name="Text 123"/>
          <p:cNvSpPr/>
          <p:nvPr/>
        </p:nvSpPr>
        <p:spPr>
          <a:xfrm>
            <a:off x="5669280" y="5276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 sec</a:t>
            </a:r>
            <a:endParaRPr lang="en-US" sz="800" dirty="0"/>
          </a:p>
        </p:txBody>
      </p:sp>
      <p:sp>
        <p:nvSpPr>
          <p:cNvPr id="127" name="Shape 124"/>
          <p:cNvSpPr/>
          <p:nvPr/>
        </p:nvSpPr>
        <p:spPr>
          <a:xfrm>
            <a:off x="6812280" y="4892040"/>
            <a:ext cx="82296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28" name="Shape 125"/>
          <p:cNvSpPr/>
          <p:nvPr/>
        </p:nvSpPr>
        <p:spPr>
          <a:xfrm>
            <a:off x="681228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29" name="Text 126"/>
          <p:cNvSpPr/>
          <p:nvPr/>
        </p:nvSpPr>
        <p:spPr>
          <a:xfrm>
            <a:off x="6766560" y="463600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2.7 d</a:t>
            </a:r>
            <a:endParaRPr lang="en-US" sz="800" dirty="0"/>
          </a:p>
        </p:txBody>
      </p:sp>
      <p:sp>
        <p:nvSpPr>
          <p:cNvPr id="130" name="Shape 127"/>
          <p:cNvSpPr/>
          <p:nvPr/>
        </p:nvSpPr>
        <p:spPr>
          <a:xfrm>
            <a:off x="7635240" y="5257800"/>
            <a:ext cx="137160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31" name="Shape 128"/>
          <p:cNvSpPr/>
          <p:nvPr/>
        </p:nvSpPr>
        <p:spPr>
          <a:xfrm>
            <a:off x="763524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32" name="Text 129"/>
          <p:cNvSpPr/>
          <p:nvPr/>
        </p:nvSpPr>
        <p:spPr>
          <a:xfrm>
            <a:off x="7863840" y="5276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 sec</a:t>
            </a:r>
            <a:endParaRPr lang="en-US" sz="800" dirty="0"/>
          </a:p>
        </p:txBody>
      </p:sp>
      <p:sp>
        <p:nvSpPr>
          <p:cNvPr id="133" name="Shape 130"/>
          <p:cNvSpPr/>
          <p:nvPr/>
        </p:nvSpPr>
        <p:spPr>
          <a:xfrm>
            <a:off x="9006840" y="4892040"/>
            <a:ext cx="96012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34" name="Shape 131"/>
          <p:cNvSpPr/>
          <p:nvPr/>
        </p:nvSpPr>
        <p:spPr>
          <a:xfrm>
            <a:off x="9006840" y="4892040"/>
            <a:ext cx="0" cy="36576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135" name="Text 132"/>
          <p:cNvSpPr/>
          <p:nvPr/>
        </p:nvSpPr>
        <p:spPr>
          <a:xfrm>
            <a:off x="9029700" y="463600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 d</a:t>
            </a:r>
            <a:endParaRPr lang="en-US" sz="800" dirty="0"/>
          </a:p>
        </p:txBody>
      </p:sp>
      <p:sp>
        <p:nvSpPr>
          <p:cNvPr id="136" name="Text 133"/>
          <p:cNvSpPr/>
          <p:nvPr/>
        </p:nvSpPr>
        <p:spPr>
          <a:xfrm>
            <a:off x="502920" y="5577840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 (days)  ↑        processing (time)  ↓</a:t>
            </a:r>
            <a:endParaRPr lang="en-US" sz="750" dirty="0"/>
          </a:p>
        </p:txBody>
      </p:sp>
      <p:sp>
        <p:nvSpPr>
          <p:cNvPr id="137" name="Shape 134"/>
          <p:cNvSpPr/>
          <p:nvPr/>
        </p:nvSpPr>
        <p:spPr>
          <a:xfrm>
            <a:off x="10104120" y="4645152"/>
            <a:ext cx="1828800" cy="1024128"/>
          </a:xfrm>
          <a:prstGeom prst="roundRect">
            <a:avLst>
              <a:gd name="adj" fmla="val 5357"/>
            </a:avLst>
          </a:prstGeom>
          <a:solidFill>
            <a:srgbClr val="1E293B"/>
          </a:solidFill>
          <a:ln/>
        </p:spPr>
      </p:sp>
      <p:sp>
        <p:nvSpPr>
          <p:cNvPr id="138" name="Text 135"/>
          <p:cNvSpPr/>
          <p:nvPr/>
        </p:nvSpPr>
        <p:spPr>
          <a:xfrm>
            <a:off x="10195560" y="4718304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TIME</a:t>
            </a:r>
            <a:endParaRPr lang="en-US" sz="750" dirty="0"/>
          </a:p>
        </p:txBody>
      </p:sp>
      <p:sp>
        <p:nvSpPr>
          <p:cNvPr id="139" name="Text 136"/>
          <p:cNvSpPr/>
          <p:nvPr/>
        </p:nvSpPr>
        <p:spPr>
          <a:xfrm>
            <a:off x="11064240" y="4718304"/>
            <a:ext cx="749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21.6 d</a:t>
            </a:r>
            <a:endParaRPr lang="en-US" sz="950" dirty="0"/>
          </a:p>
        </p:txBody>
      </p:sp>
      <p:sp>
        <p:nvSpPr>
          <p:cNvPr id="140" name="Text 137"/>
          <p:cNvSpPr/>
          <p:nvPr/>
        </p:nvSpPr>
        <p:spPr>
          <a:xfrm>
            <a:off x="10195560" y="501091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TIME</a:t>
            </a:r>
            <a:endParaRPr lang="en-US" sz="750" dirty="0"/>
          </a:p>
        </p:txBody>
      </p:sp>
      <p:sp>
        <p:nvSpPr>
          <p:cNvPr id="141" name="Text 138"/>
          <p:cNvSpPr/>
          <p:nvPr/>
        </p:nvSpPr>
        <p:spPr>
          <a:xfrm>
            <a:off x="11064240" y="5010912"/>
            <a:ext cx="749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2.4 min</a:t>
            </a:r>
            <a:endParaRPr lang="en-US" sz="950" dirty="0"/>
          </a:p>
        </p:txBody>
      </p:sp>
      <p:sp>
        <p:nvSpPr>
          <p:cNvPr id="142" name="Text 139"/>
          <p:cNvSpPr/>
          <p:nvPr/>
        </p:nvSpPr>
        <p:spPr>
          <a:xfrm>
            <a:off x="10195560" y="53035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VALUE-ADD</a:t>
            </a:r>
            <a:endParaRPr lang="en-US" sz="750" dirty="0"/>
          </a:p>
        </p:txBody>
      </p:sp>
      <p:sp>
        <p:nvSpPr>
          <p:cNvPr id="143" name="Text 140"/>
          <p:cNvSpPr/>
          <p:nvPr/>
        </p:nvSpPr>
        <p:spPr>
          <a:xfrm>
            <a:off x="11064240" y="5303520"/>
            <a:ext cx="749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A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0.03%</a:t>
            </a:r>
            <a:endParaRPr lang="en-US" sz="950" dirty="0"/>
          </a:p>
        </p:txBody>
      </p:sp>
      <p:sp>
        <p:nvSpPr>
          <p:cNvPr id="144" name="Text 141"/>
          <p:cNvSpPr/>
          <p:nvPr/>
        </p:nvSpPr>
        <p:spPr>
          <a:xfrm>
            <a:off x="365760" y="6382512"/>
            <a:ext cx="11457432" cy="384048"/>
          </a:xfrm>
          <a:prstGeom prst="rect">
            <a:avLst/>
          </a:prstGeom>
          <a:solidFill>
            <a:srgbClr val="FEF9C3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9240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use:  replace the example with your own stream — every element is a shape.  Duplicate a process box + data box (Cmd/Ctrl-D) to add steps.  Slide 2 is a symbol library: copy supermarkets, FIFO lanes, and kaizen bursts from there.  Prefer clicking to build it (with the math computed for you)?  kaizumi.com/tools/vsm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66928"/>
          </a:xfrm>
          <a:prstGeom prst="rect">
            <a:avLst/>
          </a:prstGeom>
          <a:solidFill>
            <a:srgbClr val="2563EB"/>
          </a:solidFill>
          <a:ln/>
        </p:spPr>
      </p:sp>
      <p:pic>
        <p:nvPicPr>
          <p:cNvPr id="3" name="Image 0" descr="/Users/matt/Dev/Kaizumi/public/brand/kaizumi-lockup-horizontal-em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744" y="91440"/>
            <a:ext cx="70408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0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VSM SYMBOL LIBRARY  —  copy these onto your map (Cmd/Ctrl-C → V)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502920" y="1005840"/>
            <a:ext cx="1371600" cy="530352"/>
          </a:xfrm>
          <a:prstGeom prst="rect">
            <a:avLst/>
          </a:prstGeom>
          <a:solidFill>
            <a:srgbClr val="FFFFFF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1005840"/>
            <a:ext cx="1371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
</a:t>
            </a:r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◉ 1 op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02920" y="1591056"/>
            <a:ext cx="1371600" cy="621792"/>
          </a:xfrm>
          <a:prstGeom prst="rect">
            <a:avLst/>
          </a:prstGeom>
          <a:solidFill>
            <a:srgbClr val="F8FAFC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2763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20140" y="162763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sec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548640" y="181051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C/O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20140" y="181051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548640" y="1993392"/>
            <a:ext cx="6172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120140" y="1993392"/>
            <a:ext cx="685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—%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457200" y="205740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+ data box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457200" y="226771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transformation step. Keep C/T, C/O, uptime honest — walk the floor.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 flipV="1">
            <a:off x="347472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1566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 flipV="1">
            <a:off x="386334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10428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 flipV="1">
            <a:off x="425196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49290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 flipV="1">
            <a:off x="4640580" y="1069848"/>
            <a:ext cx="240944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881524" y="1069848"/>
            <a:ext cx="0" cy="16459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3474720" y="1234440"/>
            <a:ext cx="1554480" cy="566928"/>
          </a:xfrm>
          <a:prstGeom prst="rect">
            <a:avLst/>
          </a:prstGeom>
          <a:solidFill>
            <a:srgbClr val="F1F5F9"/>
          </a:solidFill>
          <a:ln w="19050">
            <a:solidFill>
              <a:srgbClr val="475569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474720" y="1234440"/>
            <a:ext cx="1554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/ Customer</a:t>
            </a:r>
            <a:endParaRPr lang="en-US" sz="105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frequency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3429000" y="205740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source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3429000" y="226771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Sawtooth roof = outside the plant. Put demand or delivery frequency on it.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6620256" y="1197864"/>
            <a:ext cx="384048" cy="347472"/>
          </a:xfrm>
          <a:prstGeom prst="triangle">
            <a:avLst/>
          </a:prstGeom>
          <a:solidFill>
            <a:srgbClr val="FEF3C7"/>
          </a:solidFill>
          <a:ln w="19050">
            <a:solidFill>
              <a:srgbClr val="D97706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620256" y="1298448"/>
            <a:ext cx="384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6355080" y="155448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days</a:t>
            </a:r>
            <a:endParaRPr lang="en-US" sz="750" dirty="0"/>
          </a:p>
        </p:txBody>
      </p:sp>
      <p:sp>
        <p:nvSpPr>
          <p:cNvPr id="31" name="Text 28"/>
          <p:cNvSpPr/>
          <p:nvPr/>
        </p:nvSpPr>
        <p:spPr>
          <a:xfrm>
            <a:off x="6400800" y="205740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6400800" y="226771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 waiting. Count it, convert to days of demand — the lead-time driver.</a:t>
            </a:r>
            <a:endParaRPr lang="en-US" sz="800" dirty="0"/>
          </a:p>
        </p:txBody>
      </p:sp>
      <p:sp>
        <p:nvSpPr>
          <p:cNvPr id="33" name="Shape 30"/>
          <p:cNvSpPr/>
          <p:nvPr/>
        </p:nvSpPr>
        <p:spPr>
          <a:xfrm>
            <a:off x="9418320" y="1234440"/>
            <a:ext cx="420624" cy="0"/>
          </a:xfrm>
          <a:prstGeom prst="line">
            <a:avLst/>
          </a:prstGeom>
          <a:noFill/>
          <a:ln w="19050">
            <a:solidFill>
              <a:srgbClr val="D97706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9418320" y="1380744"/>
            <a:ext cx="420624" cy="0"/>
          </a:xfrm>
          <a:prstGeom prst="line">
            <a:avLst/>
          </a:prstGeom>
          <a:noFill/>
          <a:ln w="19050">
            <a:solidFill>
              <a:srgbClr val="D97706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9418320" y="1527048"/>
            <a:ext cx="420624" cy="0"/>
          </a:xfrm>
          <a:prstGeom prst="line">
            <a:avLst/>
          </a:prstGeom>
          <a:noFill/>
          <a:ln w="19050">
            <a:solidFill>
              <a:srgbClr val="D97706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9838944" y="1216152"/>
            <a:ext cx="0" cy="329184"/>
          </a:xfrm>
          <a:prstGeom prst="line">
            <a:avLst/>
          </a:prstGeom>
          <a:noFill/>
          <a:ln w="25400">
            <a:solidFill>
              <a:srgbClr val="D97706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9281160" y="205740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Supermarket</a:t>
            </a:r>
            <a:endParaRPr lang="en-US" sz="1000" dirty="0"/>
          </a:p>
        </p:txBody>
      </p:sp>
      <p:sp>
        <p:nvSpPr>
          <p:cNvPr id="38" name="Text 35"/>
          <p:cNvSpPr/>
          <p:nvPr/>
        </p:nvSpPr>
        <p:spPr>
          <a:xfrm>
            <a:off x="9281160" y="226771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Controlled shelf the downstream process pulls from. Pair with a pull arrow.</a:t>
            </a:r>
            <a:endParaRPr lang="en-US" sz="800" dirty="0"/>
          </a:p>
        </p:txBody>
      </p:sp>
      <p:sp>
        <p:nvSpPr>
          <p:cNvPr id="39" name="Shape 36"/>
          <p:cNvSpPr/>
          <p:nvPr/>
        </p:nvSpPr>
        <p:spPr>
          <a:xfrm>
            <a:off x="548640" y="3291840"/>
            <a:ext cx="1371600" cy="0"/>
          </a:xfrm>
          <a:prstGeom prst="line">
            <a:avLst/>
          </a:prstGeom>
          <a:noFill/>
          <a:ln w="44450">
            <a:solidFill>
              <a:srgbClr val="9CA3AF"/>
            </a:solidFill>
            <a:prstDash val="dash"/>
            <a:tailEnd type="triangle"/>
          </a:ln>
        </p:spPr>
      </p:sp>
      <p:sp>
        <p:nvSpPr>
          <p:cNvPr id="40" name="Text 37"/>
          <p:cNvSpPr/>
          <p:nvPr/>
        </p:nvSpPr>
        <p:spPr>
          <a:xfrm>
            <a:off x="457200" y="406908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 arrow</a:t>
            </a:r>
            <a:endParaRPr lang="en-US" sz="1000" dirty="0"/>
          </a:p>
        </p:txBody>
      </p:sp>
      <p:sp>
        <p:nvSpPr>
          <p:cNvPr id="41" name="Text 38"/>
          <p:cNvSpPr/>
          <p:nvPr/>
        </p:nvSpPr>
        <p:spPr>
          <a:xfrm>
            <a:off x="457200" y="427939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 moved on schedule regardless of downstream need.</a:t>
            </a:r>
            <a:endParaRPr lang="en-US" sz="800" dirty="0"/>
          </a:p>
        </p:txBody>
      </p:sp>
      <p:sp>
        <p:nvSpPr>
          <p:cNvPr id="42" name="Shape 39"/>
          <p:cNvSpPr/>
          <p:nvPr/>
        </p:nvSpPr>
        <p:spPr>
          <a:xfrm>
            <a:off x="3566160" y="3063240"/>
            <a:ext cx="1188720" cy="731520"/>
          </a:xfrm>
          <a:prstGeom prst="arc">
            <a:avLst>
              <a:gd name="adj1" fmla="val 12000000"/>
              <a:gd name="adj2" fmla="val 20400000"/>
            </a:avLst>
          </a:prstGeom>
          <a:noFill/>
          <a:ln w="222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43" name="Text 40"/>
          <p:cNvSpPr/>
          <p:nvPr/>
        </p:nvSpPr>
        <p:spPr>
          <a:xfrm>
            <a:off x="3886200" y="2880360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pull</a:t>
            </a:r>
            <a:endParaRPr lang="en-US" sz="800" dirty="0"/>
          </a:p>
        </p:txBody>
      </p:sp>
      <p:sp>
        <p:nvSpPr>
          <p:cNvPr id="44" name="Text 41"/>
          <p:cNvSpPr/>
          <p:nvPr/>
        </p:nvSpPr>
        <p:spPr>
          <a:xfrm>
            <a:off x="3429000" y="406908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Pull / withdrawal</a:t>
            </a:r>
            <a:endParaRPr lang="en-US" sz="1000" dirty="0"/>
          </a:p>
        </p:txBody>
      </p:sp>
      <p:sp>
        <p:nvSpPr>
          <p:cNvPr id="45" name="Text 42"/>
          <p:cNvSpPr/>
          <p:nvPr/>
        </p:nvSpPr>
        <p:spPr>
          <a:xfrm>
            <a:off x="3429000" y="427939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Downstream withdraws only what it needs from a supermarket.</a:t>
            </a:r>
            <a:endParaRPr lang="en-US" sz="800" dirty="0"/>
          </a:p>
        </p:txBody>
      </p:sp>
      <p:sp>
        <p:nvSpPr>
          <p:cNvPr id="46" name="Shape 43"/>
          <p:cNvSpPr/>
          <p:nvPr/>
        </p:nvSpPr>
        <p:spPr>
          <a:xfrm>
            <a:off x="6492240" y="3200400"/>
            <a:ext cx="1097280" cy="0"/>
          </a:xfrm>
          <a:prstGeom prst="line">
            <a:avLst/>
          </a:prstGeom>
          <a:noFill/>
          <a:ln w="19050">
            <a:solidFill>
              <a:srgbClr val="475569"/>
            </a:solidFill>
            <a:prstDash val="solid"/>
          </a:ln>
        </p:spPr>
      </p:sp>
      <p:sp>
        <p:nvSpPr>
          <p:cNvPr id="47" name="Shape 44"/>
          <p:cNvSpPr/>
          <p:nvPr/>
        </p:nvSpPr>
        <p:spPr>
          <a:xfrm>
            <a:off x="6492240" y="3456432"/>
            <a:ext cx="1097280" cy="0"/>
          </a:xfrm>
          <a:prstGeom prst="line">
            <a:avLst/>
          </a:prstGeom>
          <a:noFill/>
          <a:ln w="19050">
            <a:solidFill>
              <a:srgbClr val="475569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6675120" y="3200400"/>
            <a:ext cx="731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FIFO</a:t>
            </a:r>
            <a:endParaRPr lang="en-US" sz="800" dirty="0"/>
          </a:p>
        </p:txBody>
      </p:sp>
      <p:sp>
        <p:nvSpPr>
          <p:cNvPr id="49" name="Text 46"/>
          <p:cNvSpPr/>
          <p:nvPr/>
        </p:nvSpPr>
        <p:spPr>
          <a:xfrm>
            <a:off x="6400800" y="406908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FIFO lane</a:t>
            </a:r>
            <a:endParaRPr lang="en-US" sz="1000" dirty="0"/>
          </a:p>
        </p:txBody>
      </p:sp>
      <p:sp>
        <p:nvSpPr>
          <p:cNvPr id="50" name="Text 47"/>
          <p:cNvSpPr/>
          <p:nvPr/>
        </p:nvSpPr>
        <p:spPr>
          <a:xfrm>
            <a:off x="6400800" y="427939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Capped first-in-first-out channel — sequence preserved between steps.</a:t>
            </a:r>
            <a:endParaRPr lang="en-US" sz="800" dirty="0"/>
          </a:p>
        </p:txBody>
      </p:sp>
      <p:sp>
        <p:nvSpPr>
          <p:cNvPr id="51" name="Shape 48"/>
          <p:cNvSpPr/>
          <p:nvPr/>
        </p:nvSpPr>
        <p:spPr>
          <a:xfrm>
            <a:off x="9400032" y="3017520"/>
            <a:ext cx="1133856" cy="822960"/>
          </a:xfrm>
          <a:prstGeom prst="star16">
            <a:avLst/>
          </a:prstGeom>
          <a:solidFill>
            <a:srgbClr val="FEE2E2"/>
          </a:solidFill>
          <a:ln w="15875">
            <a:solidFill>
              <a:srgbClr val="DC2626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9509760" y="32461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kaizen</a:t>
            </a:r>
            <a:endParaRPr lang="en-US" sz="750" dirty="0"/>
          </a:p>
        </p:txBody>
      </p:sp>
      <p:sp>
        <p:nvSpPr>
          <p:cNvPr id="53" name="Text 50"/>
          <p:cNvSpPr/>
          <p:nvPr/>
        </p:nvSpPr>
        <p:spPr>
          <a:xfrm>
            <a:off x="9281160" y="406908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Kaizen burst</a:t>
            </a:r>
            <a:endParaRPr lang="en-US" sz="1000" dirty="0"/>
          </a:p>
        </p:txBody>
      </p:sp>
      <p:sp>
        <p:nvSpPr>
          <p:cNvPr id="54" name="Text 51"/>
          <p:cNvSpPr/>
          <p:nvPr/>
        </p:nvSpPr>
        <p:spPr>
          <a:xfrm>
            <a:off x="9281160" y="427939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Marks where an improvement is needed to reach the future state.</a:t>
            </a:r>
            <a:endParaRPr lang="en-US" sz="800" dirty="0"/>
          </a:p>
        </p:txBody>
      </p:sp>
      <p:sp>
        <p:nvSpPr>
          <p:cNvPr id="55" name="Shape 52"/>
          <p:cNvSpPr/>
          <p:nvPr/>
        </p:nvSpPr>
        <p:spPr>
          <a:xfrm>
            <a:off x="594360" y="5074920"/>
            <a:ext cx="777240" cy="292608"/>
          </a:xfrm>
          <a:prstGeom prst="rect">
            <a:avLst/>
          </a:prstGeom>
          <a:solidFill>
            <a:srgbClr val="FFFFFF"/>
          </a:solidFill>
          <a:ln w="15875">
            <a:solidFill>
              <a:srgbClr val="475569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594360" y="507492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</a:t>
            </a:r>
            <a:endParaRPr lang="en-US" sz="750" dirty="0"/>
          </a:p>
        </p:txBody>
      </p:sp>
      <p:sp>
        <p:nvSpPr>
          <p:cNvPr id="57" name="Text 54"/>
          <p:cNvSpPr/>
          <p:nvPr/>
        </p:nvSpPr>
        <p:spPr>
          <a:xfrm>
            <a:off x="457200" y="608076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Truck shipment</a:t>
            </a:r>
            <a:endParaRPr lang="en-US" sz="1000" dirty="0"/>
          </a:p>
        </p:txBody>
      </p:sp>
      <p:sp>
        <p:nvSpPr>
          <p:cNvPr id="58" name="Text 55"/>
          <p:cNvSpPr/>
          <p:nvPr/>
        </p:nvSpPr>
        <p:spPr>
          <a:xfrm>
            <a:off x="457200" y="6291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deliveries in or out; label the frequency.</a:t>
            </a:r>
            <a:endParaRPr lang="en-US" sz="800" dirty="0"/>
          </a:p>
        </p:txBody>
      </p:sp>
      <p:sp>
        <p:nvSpPr>
          <p:cNvPr id="59" name="Shape 56"/>
          <p:cNvSpPr/>
          <p:nvPr/>
        </p:nvSpPr>
        <p:spPr>
          <a:xfrm flipH="1" flipV="1">
            <a:off x="4402836" y="5276088"/>
            <a:ext cx="626364" cy="256032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60" name="Shape 57"/>
          <p:cNvSpPr/>
          <p:nvPr/>
        </p:nvSpPr>
        <p:spPr>
          <a:xfrm flipH="1">
            <a:off x="4274820" y="5276088"/>
            <a:ext cx="128016" cy="128016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</a:ln>
        </p:spPr>
      </p:sp>
      <p:sp>
        <p:nvSpPr>
          <p:cNvPr id="61" name="Shape 58"/>
          <p:cNvSpPr/>
          <p:nvPr/>
        </p:nvSpPr>
        <p:spPr>
          <a:xfrm flipH="1">
            <a:off x="3611880" y="5404104"/>
            <a:ext cx="662940" cy="128016"/>
          </a:xfrm>
          <a:prstGeom prst="line">
            <a:avLst/>
          </a:prstGeom>
          <a:noFill/>
          <a:ln w="15875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62" name="Text 59"/>
          <p:cNvSpPr/>
          <p:nvPr/>
        </p:nvSpPr>
        <p:spPr>
          <a:xfrm>
            <a:off x="3429000" y="608076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Electronic info</a:t>
            </a:r>
            <a:endParaRPr lang="en-US" sz="1000" dirty="0"/>
          </a:p>
        </p:txBody>
      </p:sp>
      <p:sp>
        <p:nvSpPr>
          <p:cNvPr id="63" name="Text 60"/>
          <p:cNvSpPr/>
          <p:nvPr/>
        </p:nvSpPr>
        <p:spPr>
          <a:xfrm>
            <a:off x="3429000" y="6291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Zigzag = ERP / EDI / email. Straight thin arrow = manual (paper, verbal).</a:t>
            </a:r>
            <a:endParaRPr lang="en-US" sz="800" dirty="0"/>
          </a:p>
        </p:txBody>
      </p:sp>
      <p:sp>
        <p:nvSpPr>
          <p:cNvPr id="64" name="Shape 61"/>
          <p:cNvSpPr/>
          <p:nvPr/>
        </p:nvSpPr>
        <p:spPr>
          <a:xfrm>
            <a:off x="6537960" y="5120640"/>
            <a:ext cx="64008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65" name="Shape 62"/>
          <p:cNvSpPr/>
          <p:nvPr/>
        </p:nvSpPr>
        <p:spPr>
          <a:xfrm>
            <a:off x="7178040" y="5120640"/>
            <a:ext cx="0" cy="27432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66" name="Shape 63"/>
          <p:cNvSpPr/>
          <p:nvPr/>
        </p:nvSpPr>
        <p:spPr>
          <a:xfrm>
            <a:off x="7178040" y="5394960"/>
            <a:ext cx="640080" cy="0"/>
          </a:xfrm>
          <a:prstGeom prst="line">
            <a:avLst/>
          </a:prstGeom>
          <a:noFill/>
          <a:ln w="22225">
            <a:solidFill>
              <a:srgbClr val="1E293B"/>
            </a:solidFill>
            <a:prstDash val="solid"/>
          </a:ln>
        </p:spPr>
      </p:sp>
      <p:sp>
        <p:nvSpPr>
          <p:cNvPr id="67" name="Text 64"/>
          <p:cNvSpPr/>
          <p:nvPr/>
        </p:nvSpPr>
        <p:spPr>
          <a:xfrm>
            <a:off x="6400800" y="608076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Timeline ladder</a:t>
            </a:r>
            <a:endParaRPr lang="en-US" sz="1000" dirty="0"/>
          </a:p>
        </p:txBody>
      </p:sp>
      <p:sp>
        <p:nvSpPr>
          <p:cNvPr id="68" name="Text 65"/>
          <p:cNvSpPr/>
          <p:nvPr/>
        </p:nvSpPr>
        <p:spPr>
          <a:xfrm>
            <a:off x="6400800" y="6291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= waiting (days). Low = processing. Totals give lead time and % value-add.</a:t>
            </a:r>
            <a:endParaRPr lang="en-US" sz="800" dirty="0"/>
          </a:p>
        </p:txBody>
      </p:sp>
      <p:sp>
        <p:nvSpPr>
          <p:cNvPr id="69" name="Shape 66"/>
          <p:cNvSpPr/>
          <p:nvPr/>
        </p:nvSpPr>
        <p:spPr>
          <a:xfrm>
            <a:off x="9464040" y="5029200"/>
            <a:ext cx="1371600" cy="566928"/>
          </a:xfrm>
          <a:prstGeom prst="roundRect">
            <a:avLst>
              <a:gd name="adj" fmla="val 8065"/>
            </a:avLst>
          </a:prstGeom>
          <a:solidFill>
            <a:srgbClr val="1E293B"/>
          </a:solidFill>
          <a:ln/>
        </p:spPr>
      </p:sp>
      <p:sp>
        <p:nvSpPr>
          <p:cNvPr id="70" name="Text 67"/>
          <p:cNvSpPr/>
          <p:nvPr/>
        </p:nvSpPr>
        <p:spPr>
          <a:xfrm>
            <a:off x="9464040" y="502920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LT / PT / %VA</a:t>
            </a:r>
            <a:endParaRPr lang="en-US" sz="800" dirty="0"/>
          </a:p>
        </p:txBody>
      </p:sp>
      <p:sp>
        <p:nvSpPr>
          <p:cNvPr id="71" name="Text 68"/>
          <p:cNvSpPr/>
          <p:nvPr/>
        </p:nvSpPr>
        <p:spPr>
          <a:xfrm>
            <a:off x="9281160" y="6080760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Totals box</a:t>
            </a:r>
            <a:endParaRPr lang="en-US" sz="1000" dirty="0"/>
          </a:p>
        </p:txBody>
      </p:sp>
      <p:sp>
        <p:nvSpPr>
          <p:cNvPr id="72" name="Text 69"/>
          <p:cNvSpPr/>
          <p:nvPr/>
        </p:nvSpPr>
        <p:spPr>
          <a:xfrm>
            <a:off x="9281160" y="6291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time, process time, and percent value-add — the punchline of the map.</a:t>
            </a:r>
            <a:endParaRPr lang="en-US" sz="800" dirty="0"/>
          </a:p>
        </p:txBody>
      </p:sp>
      <p:sp>
        <p:nvSpPr>
          <p:cNvPr id="73" name="Text 70"/>
          <p:cNvSpPr/>
          <p:nvPr/>
        </p:nvSpPr>
        <p:spPr>
          <a:xfrm>
            <a:off x="365760" y="6419088"/>
            <a:ext cx="11457432" cy="329184"/>
          </a:xfrm>
          <a:prstGeom prst="rect">
            <a:avLst/>
          </a:prstGeom>
          <a:solidFill>
            <a:srgbClr val="FEF9C3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9240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it interactively — with takt, lead time, and the bottleneck computed live — at kaizumi.com/tools/vsm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Kaizumi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Stream Map Template</dc:title>
  <dc:subject>PptxGenJS Presentation</dc:subject>
  <dc:creator>Kaizumi</dc:creator>
  <cp:lastModifiedBy>Kaizumi</cp:lastModifiedBy>
  <cp:revision>1</cp:revision>
  <dcterms:created xsi:type="dcterms:W3CDTF">2026-07-05T12:28:19Z</dcterms:created>
  <dcterms:modified xsi:type="dcterms:W3CDTF">2026-07-05T12:28:19Z</dcterms:modified>
</cp:coreProperties>
</file>